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23"/>
  </p:notesMasterIdLst>
  <p:handoutMasterIdLst>
    <p:handoutMasterId r:id="rId24"/>
  </p:handoutMasterIdLst>
  <p:sldIdLst>
    <p:sldId id="376" r:id="rId2"/>
    <p:sldId id="384" r:id="rId3"/>
    <p:sldId id="382" r:id="rId4"/>
    <p:sldId id="385" r:id="rId5"/>
    <p:sldId id="390" r:id="rId6"/>
    <p:sldId id="388" r:id="rId7"/>
    <p:sldId id="391" r:id="rId8"/>
    <p:sldId id="383" r:id="rId9"/>
    <p:sldId id="392" r:id="rId10"/>
    <p:sldId id="393" r:id="rId11"/>
    <p:sldId id="398" r:id="rId12"/>
    <p:sldId id="399" r:id="rId13"/>
    <p:sldId id="377" r:id="rId14"/>
    <p:sldId id="378" r:id="rId15"/>
    <p:sldId id="379" r:id="rId16"/>
    <p:sldId id="380" r:id="rId17"/>
    <p:sldId id="381" r:id="rId18"/>
    <p:sldId id="395" r:id="rId19"/>
    <p:sldId id="396" r:id="rId20"/>
    <p:sldId id="387" r:id="rId21"/>
    <p:sldId id="39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ED34375-7BD5-D846-A3A3-DE4C6889ECF3}">
          <p14:sldIdLst>
            <p14:sldId id="376"/>
            <p14:sldId id="384"/>
            <p14:sldId id="382"/>
            <p14:sldId id="385"/>
            <p14:sldId id="390"/>
            <p14:sldId id="388"/>
            <p14:sldId id="391"/>
            <p14:sldId id="383"/>
            <p14:sldId id="392"/>
            <p14:sldId id="393"/>
            <p14:sldId id="398"/>
            <p14:sldId id="399"/>
            <p14:sldId id="377"/>
            <p14:sldId id="378"/>
            <p14:sldId id="379"/>
            <p14:sldId id="380"/>
            <p14:sldId id="381"/>
            <p14:sldId id="395"/>
            <p14:sldId id="396"/>
            <p14:sldId id="387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006"/>
    <a:srgbClr val="F0F0F0"/>
    <a:srgbClr val="EEBD4A"/>
    <a:srgbClr val="3037AB"/>
    <a:srgbClr val="FBE44F"/>
    <a:srgbClr val="FADF4F"/>
    <a:srgbClr val="F1C64C"/>
    <a:srgbClr val="00119C"/>
    <a:srgbClr val="F6ECE2"/>
    <a:srgbClr val="2C2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81813"/>
  </p:normalViewPr>
  <p:slideViewPr>
    <p:cSldViewPr snapToGrid="0" snapToObjects="1">
      <p:cViewPr varScale="1">
        <p:scale>
          <a:sx n="121" d="100"/>
          <a:sy n="121" d="100"/>
        </p:scale>
        <p:origin x="2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2BECE-B44D-7445-ABD9-2AD1B0CBA7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BCC85-C088-4147-9364-282F7AAC5E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745EB-0483-7748-849C-6EEF7BE1A23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BBEEB-E419-2C46-9203-81213B0A3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64C3B-0DE3-BB43-9C0B-1E8B94B9D7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3DD3B-FEFD-C345-8B73-E8C11DD72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BE1A-EBEC-6E4F-B3D0-9EEBE2490507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0B27-4EE5-6442-9424-7A0329C3AC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10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2480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18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11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67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6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92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885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6456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261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090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33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C18AEC02-5D85-474A-AEAD-FDF12F6D499A}"/>
              </a:ext>
            </a:extLst>
          </p:cNvPr>
          <p:cNvSpPr/>
          <p:nvPr userDrawn="1"/>
        </p:nvSpPr>
        <p:spPr>
          <a:xfrm>
            <a:off x="609597" y="1402663"/>
            <a:ext cx="7890933" cy="10583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654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FF76E-DE56-9844-AF58-AF7F5FB11DCF}"/>
              </a:ext>
            </a:extLst>
          </p:cNvPr>
          <p:cNvSpPr txBox="1"/>
          <p:nvPr userDrawn="1"/>
        </p:nvSpPr>
        <p:spPr>
          <a:xfrm>
            <a:off x="5158596" y="369210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DB109-7DF9-9740-A789-2526D2007513}"/>
              </a:ext>
            </a:extLst>
          </p:cNvPr>
          <p:cNvSpPr txBox="1"/>
          <p:nvPr userDrawn="1"/>
        </p:nvSpPr>
        <p:spPr>
          <a:xfrm>
            <a:off x="4597879" y="670272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CCEAA10-43B0-CE43-AF2F-543C47F4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2" y="1512214"/>
            <a:ext cx="7324721" cy="839231"/>
          </a:xfrm>
        </p:spPr>
        <p:txBody>
          <a:bodyPr>
            <a:normAutofit/>
          </a:bodyPr>
          <a:lstStyle>
            <a:lvl1pPr algn="ctr">
              <a:defRPr sz="2800" b="0" i="0">
                <a:solidFill>
                  <a:srgbClr val="CB2006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DB27D0-CBE6-514D-89AB-1E5E31CCE2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3" y="3161401"/>
            <a:ext cx="6184900" cy="953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42BD5-DDE0-5243-9788-9950C02951C9}"/>
              </a:ext>
            </a:extLst>
          </p:cNvPr>
          <p:cNvSpPr txBox="1"/>
          <p:nvPr userDrawn="1"/>
        </p:nvSpPr>
        <p:spPr>
          <a:xfrm>
            <a:off x="2104845" y="6745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9803C-7B18-454B-894E-FFA01B3A7124}"/>
              </a:ext>
            </a:extLst>
          </p:cNvPr>
          <p:cNvSpPr txBox="1"/>
          <p:nvPr userDrawn="1"/>
        </p:nvSpPr>
        <p:spPr>
          <a:xfrm>
            <a:off x="1130060" y="6858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E8899-42BD-6F48-9FF0-41189B459FD8}"/>
              </a:ext>
            </a:extLst>
          </p:cNvPr>
          <p:cNvSpPr txBox="1"/>
          <p:nvPr userDrawn="1"/>
        </p:nvSpPr>
        <p:spPr>
          <a:xfrm>
            <a:off x="1449238" y="675448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DA136B-5C61-E844-B493-67B3CB67BE9C}"/>
              </a:ext>
            </a:extLst>
          </p:cNvPr>
          <p:cNvSpPr txBox="1"/>
          <p:nvPr userDrawn="1"/>
        </p:nvSpPr>
        <p:spPr>
          <a:xfrm>
            <a:off x="1595887" y="671135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416871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3FA9A1-7B88-294E-B1D1-5AC0DD001314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3DFE20-DAD3-A14C-8B77-1D0ACFFC1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6537B7-9F77-B545-841A-0E1FA407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5345"/>
            <a:ext cx="7886700" cy="4971618"/>
          </a:xfrm>
        </p:spPr>
        <p:txBody>
          <a:bodyPr/>
          <a:lstStyle>
            <a:lvl1pPr marL="273050" indent="-273050">
              <a:buFont typeface="Arial" panose="020B0604020202020204" pitchFamily="34" charset="0"/>
              <a:buChar char="•"/>
              <a:tabLst/>
              <a:defRPr/>
            </a:lvl1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93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D17EA-B5DC-A947-999F-3BA09F29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ACDC9E-5B3C-7649-98A2-66AFDFA02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55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F0BD946-B5BA-504F-80A8-C6749F61BBD3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B2006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5D889-EBC8-A74A-A52D-D35CC5DD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FE8AAB-A6DD-DE43-B7A5-6297E5B86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BF8700A-EE5B-AA44-845F-A932FCA8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CB200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50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B626A19-E0EE-3344-BECF-578F6B3691A1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3037AB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A3DDF-4F2F-1D45-B4D4-3AC2D1E5590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en-US" altLang="zh-CN" dirty="0"/>
              <a:t>Edit Master text Styles
Level II
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A0345-A7B5-8143-B23D-3DAF7059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 dirty="0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6A81A-F1A5-2046-B0A4-9C01DF3C24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en-US" altLang="zh-CN" dirty="0"/>
              <a:t>Edit Master text Styles
Level II
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B281C-3506-614C-82B8-B117A79C1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CDD2EEB-0526-8546-B03F-B7E03D7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09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FF11A6-A4E9-FC40-BA49-5AB35E591369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4E12615-0D3B-D24B-BE3C-E1064015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91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0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8EEDE-8712-4841-878C-74D5D95B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61616-E9E6-4D4E-ACF0-05C1DFD7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tabLst/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2F38AF-4BDF-CF47-9CD7-01E995084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0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45CBF-7695-9841-9E88-FF0507BF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EEF8B0-7BDE-1347-9537-8464E4631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D815E-FED2-7E46-854F-1D98CB4B1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47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5F5D26-44A1-CA4B-894C-E92F940B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3252C-A6BE-3D4F-B214-1E438BBDB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dirty="0"/>
              <a:t>Edit Master text Styles
Level II
Level III
Level fourth
Level fifth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ADF398-5893-C641-8A04-C4F6E27C4500}"/>
              </a:ext>
            </a:extLst>
          </p:cNvPr>
          <p:cNvSpPr/>
          <p:nvPr userDrawn="1"/>
        </p:nvSpPr>
        <p:spPr>
          <a:xfrm>
            <a:off x="0" y="6637866"/>
            <a:ext cx="306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Antoni Rosinol</a:t>
            </a:r>
            <a:endParaRPr kumimoji="1"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C59644-9D18-874C-8751-AA91CCB49F7D}"/>
              </a:ext>
            </a:extLst>
          </p:cNvPr>
          <p:cNvSpPr/>
          <p:nvPr userDrawn="1"/>
        </p:nvSpPr>
        <p:spPr>
          <a:xfrm>
            <a:off x="3033000" y="6637867"/>
            <a:ext cx="306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990000"/>
                </a:solidFill>
              </a:rPr>
              <a:t>Drone Racing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89606-B14E-A54D-AF52-6A77B871D89B}"/>
              </a:ext>
            </a:extLst>
          </p:cNvPr>
          <p:cNvSpPr/>
          <p:nvPr userDrawn="1"/>
        </p:nvSpPr>
        <p:spPr>
          <a:xfrm>
            <a:off x="6084000" y="6637866"/>
            <a:ext cx="306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61F5A893-F80A-1441-B8F5-4D8C0B2FDCB3}"/>
              </a:ext>
            </a:extLst>
          </p:cNvPr>
          <p:cNvSpPr txBox="1">
            <a:spLocks/>
          </p:cNvSpPr>
          <p:nvPr userDrawn="1"/>
        </p:nvSpPr>
        <p:spPr>
          <a:xfrm>
            <a:off x="7315201" y="6637865"/>
            <a:ext cx="1017586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5/13/19</a:t>
            </a:r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AD4731AF-9E9B-A541-B9DA-72CCDF7DF7C5}"/>
              </a:ext>
            </a:extLst>
          </p:cNvPr>
          <p:cNvSpPr txBox="1">
            <a:spLocks/>
          </p:cNvSpPr>
          <p:nvPr userDrawn="1"/>
        </p:nvSpPr>
        <p:spPr>
          <a:xfrm>
            <a:off x="8515350" y="6637865"/>
            <a:ext cx="546380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AFE526-7A6E-DD43-A5D8-491BCF305A32}" type="slidenum">
              <a:rPr 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11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73050" indent="-2730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09CA-E4C2-3444-9031-8A8FD334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Drone Racing</a:t>
            </a:r>
            <a:br>
              <a:rPr lang="en-US" dirty="0"/>
            </a:br>
            <a:r>
              <a:rPr lang="en-US" dirty="0"/>
              <a:t>Optimal Control and Trajectory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D47AF-C41A-8642-8195-4104C0DEB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Antoni Rosinol</a:t>
            </a:r>
          </a:p>
        </p:txBody>
      </p:sp>
    </p:spTree>
    <p:extLst>
      <p:ext uri="{BB962C8B-B14F-4D97-AF65-F5344CB8AC3E}">
        <p14:creationId xmlns:p14="http://schemas.microsoft.com/office/powerpoint/2010/main" val="186846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7237F-C0F0-0E4D-B391-DCEA976B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000" y="1008528"/>
            <a:ext cx="4481654" cy="55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7237F-C0F0-0E4D-B391-DCEA976B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000" y="1008528"/>
            <a:ext cx="4481654" cy="55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94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Time Optimal Control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D3E5A-0C46-2341-84CE-4307D8F1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680"/>
            <a:ext cx="5328745" cy="1675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5D3BF2-9D36-DF4F-83EB-D9ECD2614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5525"/>
            <a:ext cx="5229604" cy="1090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1FA38-60BF-8549-AB9E-B8569B69C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745" y="4808705"/>
            <a:ext cx="3394010" cy="133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F3BF8-8A7A-1D4E-AC65-947515763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6" y="4808705"/>
            <a:ext cx="4892025" cy="1339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411955-EF92-124A-8E0E-649D3E4B1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502" y="4635071"/>
            <a:ext cx="1065749" cy="239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7D2933-9C25-3949-B971-2EF6558F15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103"/>
          <a:stretch/>
        </p:blipFill>
        <p:spPr>
          <a:xfrm>
            <a:off x="142196" y="4627142"/>
            <a:ext cx="1238863" cy="2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44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Racing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46F11A-C5B8-384F-9CE6-8FE7E79CA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700" y="1392238"/>
            <a:ext cx="42926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1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45127"/>
          </a:xfrm>
        </p:spPr>
        <p:txBody>
          <a:bodyPr/>
          <a:lstStyle/>
          <a:p>
            <a:r>
              <a:rPr lang="en-US" dirty="0"/>
              <a:t>Optimal State (trajectory)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B579D-518E-8C4E-B3F6-4EF4BFAC0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2" t="3519" r="6587" b="5263"/>
          <a:stretch/>
        </p:blipFill>
        <p:spPr>
          <a:xfrm>
            <a:off x="168443" y="993612"/>
            <a:ext cx="8975558" cy="5547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C7A4F3-5221-354E-BD75-6175381E1C4E}"/>
              </a:ext>
            </a:extLst>
          </p:cNvPr>
          <p:cNvSpPr txBox="1"/>
          <p:nvPr/>
        </p:nvSpPr>
        <p:spPr>
          <a:xfrm>
            <a:off x="5149516" y="753176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33318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45127"/>
          </a:xfrm>
        </p:spPr>
        <p:txBody>
          <a:bodyPr/>
          <a:lstStyle/>
          <a:p>
            <a:r>
              <a:rPr lang="en-US" dirty="0"/>
              <a:t>Optimal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7A4F3-5221-354E-BD75-6175381E1C4E}"/>
              </a:ext>
            </a:extLst>
          </p:cNvPr>
          <p:cNvSpPr txBox="1"/>
          <p:nvPr/>
        </p:nvSpPr>
        <p:spPr>
          <a:xfrm>
            <a:off x="5149516" y="753176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E9956-B606-5D4B-96A9-E12CD5DCE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6" t="4286" r="5289" b="5630"/>
          <a:stretch/>
        </p:blipFill>
        <p:spPr>
          <a:xfrm>
            <a:off x="0" y="845126"/>
            <a:ext cx="9144000" cy="563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25F3E-16D7-AD47-8E80-0B85EE6AA0BE}"/>
              </a:ext>
            </a:extLst>
          </p:cNvPr>
          <p:cNvSpPr txBox="1"/>
          <p:nvPr/>
        </p:nvSpPr>
        <p:spPr>
          <a:xfrm>
            <a:off x="2528047" y="33617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9AAE1-D16E-6D49-A6AF-F9380851A921}"/>
              </a:ext>
            </a:extLst>
          </p:cNvPr>
          <p:cNvSpPr txBox="1"/>
          <p:nvPr/>
        </p:nvSpPr>
        <p:spPr>
          <a:xfrm>
            <a:off x="3415553" y="1778995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Thrust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79104-4BD1-D34A-A911-CEB803B8E2CF}"/>
              </a:ext>
            </a:extLst>
          </p:cNvPr>
          <p:cNvSpPr txBox="1"/>
          <p:nvPr/>
        </p:nvSpPr>
        <p:spPr>
          <a:xfrm>
            <a:off x="7709647" y="3693090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Yaw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8A190-1188-1545-A573-575A6D520F8C}"/>
              </a:ext>
            </a:extLst>
          </p:cNvPr>
          <p:cNvSpPr txBox="1"/>
          <p:nvPr/>
        </p:nvSpPr>
        <p:spPr>
          <a:xfrm>
            <a:off x="3195918" y="3693090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Pitch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CE2254-A89B-E94E-939D-D8BC1CBFE117}"/>
              </a:ext>
            </a:extLst>
          </p:cNvPr>
          <p:cNvSpPr txBox="1"/>
          <p:nvPr/>
        </p:nvSpPr>
        <p:spPr>
          <a:xfrm>
            <a:off x="7856444" y="845125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Roll Rate</a:t>
            </a:r>
          </a:p>
        </p:txBody>
      </p:sp>
    </p:spTree>
    <p:extLst>
      <p:ext uri="{BB962C8B-B14F-4D97-AF65-F5344CB8AC3E}">
        <p14:creationId xmlns:p14="http://schemas.microsoft.com/office/powerpoint/2010/main" val="294358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 Constraints for Gate Traversal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71615-A6E2-A842-93D9-C2CC71DF6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650" y="1525588"/>
            <a:ext cx="7632700" cy="433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69598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Conic Constraints for Gate Traversal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12" name="peaks (Converted).mov">
            <a:hlinkClick r:id="" action="ppaction://media"/>
            <a:extLst>
              <a:ext uri="{FF2B5EF4-FFF2-40B4-BE49-F238E27FC236}">
                <a16:creationId xmlns:a16="http://schemas.microsoft.com/office/drawing/2014/main" id="{682023D5-BBA8-1F46-AE42-BB410275E4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206" y="927847"/>
            <a:ext cx="7587502" cy="5690627"/>
          </a:xfrm>
        </p:spPr>
      </p:pic>
    </p:spTree>
    <p:extLst>
      <p:ext uri="{BB962C8B-B14F-4D97-AF65-F5344CB8AC3E}">
        <p14:creationId xmlns:p14="http://schemas.microsoft.com/office/powerpoint/2010/main" val="18705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Drone Race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65E5B-2C90-5046-9A84-C2F920D49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3022734"/>
            <a:ext cx="3309651" cy="350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6CD87-F828-544A-A1F6-748A4F827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7847"/>
            <a:ext cx="9144000" cy="1898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DF6C82-3B53-A14E-9B2B-0EAEFD8F299F}"/>
              </a:ext>
            </a:extLst>
          </p:cNvPr>
          <p:cNvSpPr txBox="1"/>
          <p:nvPr/>
        </p:nvSpPr>
        <p:spPr>
          <a:xfrm>
            <a:off x="495300" y="10731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Y-Z View</a:t>
            </a:r>
          </a:p>
          <a:p>
            <a:pPr algn="l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0AEFE-86FB-994F-BCF7-2B9F529C59DE}"/>
              </a:ext>
            </a:extLst>
          </p:cNvPr>
          <p:cNvSpPr txBox="1"/>
          <p:nvPr/>
        </p:nvSpPr>
        <p:spPr>
          <a:xfrm>
            <a:off x="161365" y="585626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X-Y View</a:t>
            </a:r>
          </a:p>
          <a:p>
            <a:pPr algn="l"/>
            <a:endParaRPr kumimoji="1" lang="en-US" dirty="0"/>
          </a:p>
        </p:txBody>
      </p:sp>
      <p:pic>
        <p:nvPicPr>
          <p:cNvPr id="13" name="peaks (Converted)">
            <a:hlinkClick r:id="" action="ppaction://media"/>
            <a:extLst>
              <a:ext uri="{FF2B5EF4-FFF2-40B4-BE49-F238E27FC236}">
                <a16:creationId xmlns:a16="http://schemas.microsoft.com/office/drawing/2014/main" id="{8504A983-E60A-A549-8F86-6288B7D06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70527" y="2825883"/>
            <a:ext cx="5079822" cy="380986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D9FF1D-0632-A145-86DA-1C07819EB285}"/>
              </a:ext>
            </a:extLst>
          </p:cNvPr>
          <p:cNvGrpSpPr/>
          <p:nvPr/>
        </p:nvGrpSpPr>
        <p:grpSpPr>
          <a:xfrm>
            <a:off x="2000250" y="3536950"/>
            <a:ext cx="2451100" cy="3048000"/>
            <a:chOff x="2000250" y="3536950"/>
            <a:chExt cx="2451100" cy="304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527B2D-6C14-8844-9986-1D94C7B459CA}"/>
                </a:ext>
              </a:extLst>
            </p:cNvPr>
            <p:cNvGrpSpPr/>
            <p:nvPr/>
          </p:nvGrpSpPr>
          <p:grpSpPr>
            <a:xfrm>
              <a:off x="3193105" y="3536950"/>
              <a:ext cx="1258245" cy="2993026"/>
              <a:chOff x="3193105" y="3536950"/>
              <a:chExt cx="1258245" cy="299302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9EE42E1-DDD4-A443-BA12-8CE51CBA106C}"/>
                  </a:ext>
                </a:extLst>
              </p:cNvPr>
              <p:cNvGrpSpPr/>
              <p:nvPr/>
            </p:nvGrpSpPr>
            <p:grpSpPr>
              <a:xfrm>
                <a:off x="3193105" y="3536950"/>
                <a:ext cx="972495" cy="2993026"/>
                <a:chOff x="3237882" y="3248041"/>
                <a:chExt cx="1180361" cy="3387709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B82A296-0224-2049-A7F3-0D54574211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7151" y="3777928"/>
                  <a:ext cx="791092" cy="2857822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D7675C-6F6E-3B42-AE0F-58AE38AE4C5F}"/>
                    </a:ext>
                  </a:extLst>
                </p:cNvPr>
                <p:cNvSpPr txBox="1"/>
                <p:nvPr/>
              </p:nvSpPr>
              <p:spPr>
                <a:xfrm>
                  <a:off x="3237882" y="3248041"/>
                  <a:ext cx="1180361" cy="91440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rmAutofit/>
                </a:bodyPr>
                <a:lstStyle/>
                <a:p>
                  <a:pPr algn="l"/>
                  <a:r>
                    <a:rPr kumimoji="1" lang="en-US" dirty="0"/>
                    <a:t>… wo conic</a:t>
                  </a:r>
                  <a:br>
                    <a:rPr kumimoji="1" lang="en-US" dirty="0"/>
                  </a:br>
                  <a:r>
                    <a:rPr kumimoji="1" lang="en-US" dirty="0"/>
                    <a:t>constraints</a:t>
                  </a:r>
                </a:p>
                <a:p>
                  <a:pPr algn="l"/>
                  <a:endParaRPr kumimoji="1" lang="en-US" dirty="0"/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F6635C-A40D-4644-A61D-CD71C8E12247}"/>
                  </a:ext>
                </a:extLst>
              </p:cNvPr>
              <p:cNvSpPr/>
              <p:nvPr/>
            </p:nvSpPr>
            <p:spPr>
              <a:xfrm>
                <a:off x="3251200" y="3536950"/>
                <a:ext cx="1200150" cy="2921000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D95C35F-415D-0945-AB5D-645139076D53}"/>
                </a:ext>
              </a:extLst>
            </p:cNvPr>
            <p:cNvSpPr/>
            <p:nvPr/>
          </p:nvSpPr>
          <p:spPr>
            <a:xfrm>
              <a:off x="2000250" y="4032117"/>
              <a:ext cx="781050" cy="255283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F4CBE70-81E2-8346-B427-6C1918FF793F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2390775" y="3536950"/>
              <a:ext cx="1006475" cy="495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07BBDC-D92F-B646-8218-6B43EFC9B6A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2711174" y="6457950"/>
              <a:ext cx="1140101" cy="12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6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Drone Race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1E485-23E2-5E46-BFAD-7D4BE40B7FCA}"/>
              </a:ext>
            </a:extLst>
          </p:cNvPr>
          <p:cNvSpPr txBox="1"/>
          <p:nvPr/>
        </p:nvSpPr>
        <p:spPr>
          <a:xfrm>
            <a:off x="3154082" y="2982190"/>
            <a:ext cx="2825750" cy="4953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The real race…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39895-D19A-D348-B586-89F19ACED613}"/>
              </a:ext>
            </a:extLst>
          </p:cNvPr>
          <p:cNvSpPr txBox="1"/>
          <p:nvPr/>
        </p:nvSpPr>
        <p:spPr>
          <a:xfrm>
            <a:off x="2284132" y="3642590"/>
            <a:ext cx="4565650" cy="5143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Give me a second while I look for it, thanks!</a:t>
            </a:r>
          </a:p>
        </p:txBody>
      </p:sp>
    </p:spTree>
    <p:extLst>
      <p:ext uri="{BB962C8B-B14F-4D97-AF65-F5344CB8AC3E}">
        <p14:creationId xmlns:p14="http://schemas.microsoft.com/office/powerpoint/2010/main" val="40679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A6CB-709A-1F4F-B26A-E1AB3CA6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DEDF-4738-C041-81D6-F3B623202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6" r="5276"/>
          <a:stretch/>
        </p:blipFill>
        <p:spPr>
          <a:xfrm>
            <a:off x="101600" y="893617"/>
            <a:ext cx="9144000" cy="5749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F6A50A-5CD7-7C40-B39C-5AD808AA8A26}"/>
              </a:ext>
            </a:extLst>
          </p:cNvPr>
          <p:cNvSpPr txBox="1"/>
          <p:nvPr/>
        </p:nvSpPr>
        <p:spPr>
          <a:xfrm>
            <a:off x="-1404257" y="37120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56578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C6B6-AB2D-334A-9037-5D915183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07BA4-AE5C-6A42-AD6B-5959BBB7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1" y="1013385"/>
            <a:ext cx="87376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1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C6B6-AB2D-334A-9037-5D915183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36FAC-D93F-EC42-9A36-FB076680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600200"/>
            <a:ext cx="6184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331D-8D42-5E4B-A82E-2147EAB4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16A9E-326D-F94F-A770-68CE6DE4B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72" y="1022459"/>
            <a:ext cx="6889003" cy="312731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50AA9-2770-534B-96F1-DC0C0D414215}"/>
              </a:ext>
            </a:extLst>
          </p:cNvPr>
          <p:cNvGrpSpPr/>
          <p:nvPr/>
        </p:nvGrpSpPr>
        <p:grpSpPr>
          <a:xfrm>
            <a:off x="389965" y="4332194"/>
            <a:ext cx="3960159" cy="2089389"/>
            <a:chOff x="389965" y="4332194"/>
            <a:chExt cx="3960159" cy="20893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D2F48D-9F85-924A-B22F-915D3F52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965" y="4332194"/>
              <a:ext cx="3911600" cy="1447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2FB61-9089-8A4F-8EA0-C494EE42AC98}"/>
                </a:ext>
              </a:extLst>
            </p:cNvPr>
            <p:cNvSpPr txBox="1"/>
            <p:nvPr/>
          </p:nvSpPr>
          <p:spPr>
            <a:xfrm>
              <a:off x="389965" y="5507183"/>
              <a:ext cx="1707776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Absolute Position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70F319-080F-904E-BD07-6A2804E2A02C}"/>
                </a:ext>
              </a:extLst>
            </p:cNvPr>
            <p:cNvSpPr txBox="1"/>
            <p:nvPr/>
          </p:nvSpPr>
          <p:spPr>
            <a:xfrm>
              <a:off x="2243419" y="5507183"/>
              <a:ext cx="2106705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Absolute Orientation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C72D51-1B86-5647-B2DB-580A02212E6E}"/>
              </a:ext>
            </a:extLst>
          </p:cNvPr>
          <p:cNvGrpSpPr/>
          <p:nvPr/>
        </p:nvGrpSpPr>
        <p:grpSpPr>
          <a:xfrm>
            <a:off x="4492066" y="4149777"/>
            <a:ext cx="4452470" cy="2279142"/>
            <a:chOff x="4350870" y="4167094"/>
            <a:chExt cx="4452470" cy="22791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746732-2C89-3445-A11D-37FB9A45A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87"/>
            <a:stretch/>
          </p:blipFill>
          <p:spPr>
            <a:xfrm>
              <a:off x="4350870" y="4167094"/>
              <a:ext cx="4403165" cy="1612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96E12-CD23-1942-A490-70BAFE82DF63}"/>
                </a:ext>
              </a:extLst>
            </p:cNvPr>
            <p:cNvSpPr txBox="1"/>
            <p:nvPr/>
          </p:nvSpPr>
          <p:spPr>
            <a:xfrm>
              <a:off x="4793878" y="5531836"/>
              <a:ext cx="1676398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Linear Velocities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B180EE-12F9-4C40-A89B-5D5FE24C13FF}"/>
                </a:ext>
              </a:extLst>
            </p:cNvPr>
            <p:cNvSpPr txBox="1"/>
            <p:nvPr/>
          </p:nvSpPr>
          <p:spPr>
            <a:xfrm>
              <a:off x="7126942" y="5531836"/>
              <a:ext cx="1676398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Angular Rates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67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Newton’s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CEB60-D805-FB4E-8922-B6051FA9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624479"/>
            <a:ext cx="6680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Considering Aerodynamic Drag: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79668-2B1D-244E-9E28-5AC13185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47" y="2354038"/>
            <a:ext cx="7112620" cy="26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0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Euler’s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ECB8C-AA57-5E40-AF0D-136E3950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702687"/>
            <a:ext cx="3632200" cy="5461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C68700-959E-E940-9D84-27E806457E4E}"/>
              </a:ext>
            </a:extLst>
          </p:cNvPr>
          <p:cNvGrpSpPr/>
          <p:nvPr/>
        </p:nvGrpSpPr>
        <p:grpSpPr>
          <a:xfrm>
            <a:off x="215900" y="2392524"/>
            <a:ext cx="8712200" cy="1325524"/>
            <a:chOff x="0" y="2446553"/>
            <a:chExt cx="8712200" cy="1325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0511B-889B-E649-9200-0BF85BFBC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" r="-289" b="5175"/>
            <a:stretch/>
          </p:blipFill>
          <p:spPr>
            <a:xfrm>
              <a:off x="0" y="2446553"/>
              <a:ext cx="4648200" cy="1324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A6F793-FEAD-E544-AEFE-4A2D63787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07"/>
            <a:stretch/>
          </p:blipFill>
          <p:spPr>
            <a:xfrm>
              <a:off x="4572000" y="2654477"/>
              <a:ext cx="4140200" cy="111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00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Euler’s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ECB8C-AA57-5E40-AF0D-136E3950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702687"/>
            <a:ext cx="3632200" cy="5461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C68700-959E-E940-9D84-27E806457E4E}"/>
              </a:ext>
            </a:extLst>
          </p:cNvPr>
          <p:cNvGrpSpPr/>
          <p:nvPr/>
        </p:nvGrpSpPr>
        <p:grpSpPr>
          <a:xfrm>
            <a:off x="215900" y="2392524"/>
            <a:ext cx="8712200" cy="1325524"/>
            <a:chOff x="0" y="2446553"/>
            <a:chExt cx="8712200" cy="1325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0511B-889B-E649-9200-0BF85BFBC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" r="-289" b="5175"/>
            <a:stretch/>
          </p:blipFill>
          <p:spPr>
            <a:xfrm>
              <a:off x="0" y="2446553"/>
              <a:ext cx="4648200" cy="1324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A6F793-FEAD-E544-AEFE-4A2D63787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07"/>
            <a:stretch/>
          </p:blipFill>
          <p:spPr>
            <a:xfrm>
              <a:off x="4572000" y="2654477"/>
              <a:ext cx="4140200" cy="11176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EEC65-E5DE-0E43-B2C8-9080D21B2CBC}"/>
              </a:ext>
            </a:extLst>
          </p:cNvPr>
          <p:cNvGrpSpPr/>
          <p:nvPr/>
        </p:nvGrpSpPr>
        <p:grpSpPr>
          <a:xfrm>
            <a:off x="1213436" y="4015101"/>
            <a:ext cx="6717128" cy="2220284"/>
            <a:chOff x="1213436" y="4015101"/>
            <a:chExt cx="6717128" cy="22202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22963F-9E5D-584E-AA80-222553FE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3436" y="4015101"/>
              <a:ext cx="6717128" cy="111760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DF7AA7-A85C-8F49-856F-59BE6D13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9297" y="5120099"/>
              <a:ext cx="1827171" cy="1115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00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12D4-7C40-434D-85FE-6EA88727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Inputs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721F1-914C-F347-B7E9-2A162E2A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03"/>
          <a:stretch/>
        </p:blipFill>
        <p:spPr>
          <a:xfrm>
            <a:off x="1721410" y="2731790"/>
            <a:ext cx="5243979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12894-FE46-0346-B0AB-BE0599E1F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19806"/>
            <a:ext cx="5698893" cy="11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8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95F79-473E-664C-AC2C-E1A5358D3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713006"/>
            <a:ext cx="7454900" cy="63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C30C28-DA65-D84F-B876-4B468669FFBC}"/>
              </a:ext>
            </a:extLst>
          </p:cNvPr>
          <p:cNvSpPr txBox="1"/>
          <p:nvPr/>
        </p:nvSpPr>
        <p:spPr>
          <a:xfrm>
            <a:off x="628650" y="111610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State: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5FD39-BD33-A349-8CF8-A3BEC92DE076}"/>
              </a:ext>
            </a:extLst>
          </p:cNvPr>
          <p:cNvSpPr txBox="1"/>
          <p:nvPr/>
        </p:nvSpPr>
        <p:spPr>
          <a:xfrm>
            <a:off x="628650" y="217020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Control: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9D62F-A48B-C04B-86CB-CA901EBFA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805"/>
          <a:stretch/>
        </p:blipFill>
        <p:spPr>
          <a:xfrm>
            <a:off x="2864410" y="2592295"/>
            <a:ext cx="3415179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beave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B271A"/>
      </a:accent1>
      <a:accent2>
        <a:srgbClr val="ED7D31"/>
      </a:accent2>
      <a:accent3>
        <a:srgbClr val="4471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kumimoji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eaver" id="{04B5B0C3-180F-0447-B531-415BDF9C5E11}" vid="{B4513A49-3701-9B47-BA69-51B5C303BD6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7470</TotalTime>
  <Words>122</Words>
  <Application>Microsoft Macintosh PowerPoint</Application>
  <PresentationFormat>On-screen Show (4:3)</PresentationFormat>
  <Paragraphs>52</Paragraphs>
  <Slides>21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Hiragino Sans GB W3</vt:lpstr>
      <vt:lpstr>Microsoft YaHei</vt:lpstr>
      <vt:lpstr>Arial</vt:lpstr>
      <vt:lpstr>Calibri</vt:lpstr>
      <vt:lpstr>Times New Roman</vt:lpstr>
      <vt:lpstr>Office 主题​​</vt:lpstr>
      <vt:lpstr>Drone Racing Optimal Control and Trajectory Estimation</vt:lpstr>
      <vt:lpstr>Motivation</vt:lpstr>
      <vt:lpstr>Drone Dynamics</vt:lpstr>
      <vt:lpstr>Drone Dynamics</vt:lpstr>
      <vt:lpstr>Drone Dynamics</vt:lpstr>
      <vt:lpstr>Drone Dynamics</vt:lpstr>
      <vt:lpstr>Drone Dynamics</vt:lpstr>
      <vt:lpstr>Control Inputs</vt:lpstr>
      <vt:lpstr>Drone Dynamics</vt:lpstr>
      <vt:lpstr>State-Space Dynamics</vt:lpstr>
      <vt:lpstr>State-Space Dynamics</vt:lpstr>
      <vt:lpstr>Minimum Time Optimal Control Problem</vt:lpstr>
      <vt:lpstr>Drone Racing</vt:lpstr>
      <vt:lpstr>Optimal State (trajectory)</vt:lpstr>
      <vt:lpstr>Optimal Controls</vt:lpstr>
      <vt:lpstr>Conic Constraints for Gate Traversal</vt:lpstr>
      <vt:lpstr>Conic Constraints for Gate Traversal</vt:lpstr>
      <vt:lpstr>Drone Race</vt:lpstr>
      <vt:lpstr>Drone Race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Toni Rosinol</cp:lastModifiedBy>
  <cp:revision>697</cp:revision>
  <cp:lastPrinted>2018-09-19T17:02:56Z</cp:lastPrinted>
  <dcterms:created xsi:type="dcterms:W3CDTF">2018-08-22T08:31:05Z</dcterms:created>
  <dcterms:modified xsi:type="dcterms:W3CDTF">2019-05-15T18:45:33Z</dcterms:modified>
</cp:coreProperties>
</file>